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2" r:id="rId4"/>
    <p:sldId id="261" r:id="rId5"/>
    <p:sldId id="277" r:id="rId6"/>
    <p:sldId id="276" r:id="rId7"/>
    <p:sldId id="264" r:id="rId8"/>
    <p:sldId id="265" r:id="rId9"/>
    <p:sldId id="266" r:id="rId10"/>
    <p:sldId id="267" r:id="rId11"/>
    <p:sldId id="259" r:id="rId12"/>
    <p:sldId id="260" r:id="rId13"/>
    <p:sldId id="263" r:id="rId14"/>
    <p:sldId id="268" r:id="rId15"/>
    <p:sldId id="269" r:id="rId16"/>
    <p:sldId id="271" r:id="rId17"/>
    <p:sldId id="278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20" autoAdjust="0"/>
    <p:restoredTop sz="94660"/>
  </p:normalViewPr>
  <p:slideViewPr>
    <p:cSldViewPr>
      <p:cViewPr>
        <p:scale>
          <a:sx n="82" d="100"/>
          <a:sy n="82" d="100"/>
        </p:scale>
        <p:origin x="-186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22.10.2021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22.10.2021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22.10.2021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22.10.2021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22.10.2021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22.10.2021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22.10.2021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22.10.2021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22.10.2021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22.10.2021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22.10.2021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22.10.2021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22.10.2021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22.10.2021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22.10.2021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22.10.2021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22.10.2021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22.10.2021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22.10.2021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22.10.2021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22.10.2021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22.10.2021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35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t>22.10.2021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9"/>
            <a:ext cx="9143999" cy="6854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22.10.2021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q=http://pandia.ru/text/category/modelirovanie_protcessov/&amp;sa=D&amp;ust=1540653877898000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556792"/>
            <a:ext cx="7452320" cy="23762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Проект</a:t>
            </a:r>
            <a:br>
              <a:rPr lang="ru-RU" sz="2800" b="1" dirty="0" smtClean="0">
                <a:solidFill>
                  <a:srgbClr val="7030A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совместной деятельности детей средней группы, педагогов и родителей по теме  </a:t>
            </a:r>
            <a:br>
              <a:rPr lang="ru-RU" sz="2800" b="1" dirty="0" smtClean="0">
                <a:solidFill>
                  <a:srgbClr val="7030A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«Теория решения изобретательских задач»</a:t>
            </a:r>
            <a:endParaRPr lang="uk-UA" sz="3200" b="1" dirty="0">
              <a:solidFill>
                <a:srgbClr val="7030A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5795" y="692696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</a:rPr>
              <a:t>«Детский сад комбинированного вида № 5»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47256" y="5733256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Воспитатель: </a:t>
            </a:r>
            <a:r>
              <a:rPr lang="ru-RU" sz="2400" b="1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Перонко</a:t>
            </a:r>
            <a:r>
              <a:rPr lang="ru-RU" sz="2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Дарья Николаевна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tx2"/>
                </a:solidFill>
                <a:ea typeface="+mn-ea"/>
                <a:cs typeface="+mn-cs"/>
              </a:rPr>
              <a:t>Методы и приемы ТРИЗ</a:t>
            </a:r>
            <a:br>
              <a:rPr lang="ru-RU" sz="5400" b="1" dirty="0">
                <a:solidFill>
                  <a:schemeClr val="tx2"/>
                </a:solidFill>
                <a:ea typeface="+mn-ea"/>
                <a:cs typeface="+mn-cs"/>
              </a:rPr>
            </a:br>
            <a:endParaRPr lang="ru-RU" sz="5400" b="1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Мозговой штурм;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Метод каталога;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Метод фокальных объектов;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Системный анализ;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Метод морфологического анализа;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Метод золотой рыбки;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Моделирования маленькими человечками;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Метод аналогий;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Метод фантазирования;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b="1" dirty="0" smtClean="0">
              <a:solidFill>
                <a:schemeClr val="tx2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764" y="1412776"/>
            <a:ext cx="247509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3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ТРИЗ в разных видах деятельности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8393" y="3645024"/>
            <a:ext cx="2952328" cy="99198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ТРИЗ</a:t>
            </a:r>
            <a:endParaRPr lang="ru-RU" sz="48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4582585" y="2838442"/>
            <a:ext cx="11806" cy="832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050721" y="2996952"/>
            <a:ext cx="609511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050721" y="4637013"/>
            <a:ext cx="897543" cy="592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7" idx="2"/>
          </p:cNvCxnSpPr>
          <p:nvPr/>
        </p:nvCxnSpPr>
        <p:spPr>
          <a:xfrm>
            <a:off x="4574557" y="4637013"/>
            <a:ext cx="19834" cy="806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2488882" y="2996952"/>
            <a:ext cx="609511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411760" y="4637013"/>
            <a:ext cx="714495" cy="592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3386425" y="1966919"/>
            <a:ext cx="2376264" cy="99817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Работа с педагогами ДОУ </a:t>
            </a:r>
          </a:p>
        </p:txBody>
      </p:sp>
      <p:sp>
        <p:nvSpPr>
          <p:cNvPr id="23" name="Овал 22"/>
          <p:cNvSpPr/>
          <p:nvPr/>
        </p:nvSpPr>
        <p:spPr>
          <a:xfrm>
            <a:off x="6488195" y="2004962"/>
            <a:ext cx="2424973" cy="14240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Работа с родителями</a:t>
            </a:r>
          </a:p>
        </p:txBody>
      </p:sp>
      <p:sp>
        <p:nvSpPr>
          <p:cNvPr id="24" name="Овал 23"/>
          <p:cNvSpPr/>
          <p:nvPr/>
        </p:nvSpPr>
        <p:spPr>
          <a:xfrm>
            <a:off x="6300193" y="4772000"/>
            <a:ext cx="2736304" cy="12492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Индивидуальная работа с детьми</a:t>
            </a:r>
          </a:p>
        </p:txBody>
      </p:sp>
      <p:sp>
        <p:nvSpPr>
          <p:cNvPr id="25" name="Овал 24"/>
          <p:cNvSpPr/>
          <p:nvPr/>
        </p:nvSpPr>
        <p:spPr>
          <a:xfrm>
            <a:off x="3586279" y="5411338"/>
            <a:ext cx="2016223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Физминутки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6" name="Овал 25"/>
          <p:cNvSpPr/>
          <p:nvPr/>
        </p:nvSpPr>
        <p:spPr>
          <a:xfrm>
            <a:off x="251520" y="4734273"/>
            <a:ext cx="2358133" cy="117004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Кружковая работа</a:t>
            </a:r>
          </a:p>
        </p:txBody>
      </p:sp>
      <p:sp>
        <p:nvSpPr>
          <p:cNvPr id="27" name="Овал 26"/>
          <p:cNvSpPr/>
          <p:nvPr/>
        </p:nvSpPr>
        <p:spPr>
          <a:xfrm>
            <a:off x="107503" y="2081012"/>
            <a:ext cx="2990889" cy="13479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НОД по образовательным областям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4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Для родителей: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познакомить родителей с  технологией ТРИЗ (консультации, буклеты);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Путем привлечения родителей в проектную деятельность.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Для педагогов: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Познакомить с методикой проведения игр и упражнений по технологии ТРИЗ;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- Создать условия для практического освоения технологии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ТРИЗ.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20688"/>
            <a:ext cx="1944216" cy="199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9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052736"/>
            <a:ext cx="7776864" cy="50734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rgbClr val="7030A0"/>
                </a:solidFill>
              </a:rPr>
              <a:t>Использование </a:t>
            </a:r>
            <a:r>
              <a:rPr lang="ru-RU" b="1" dirty="0">
                <a:solidFill>
                  <a:srgbClr val="7030A0"/>
                </a:solidFill>
              </a:rPr>
              <a:t>в работе методов и приемов ТРИЗ позволяет отметить, что малыши почти не имеют психологических барьеров, но у </a:t>
            </a:r>
            <a:r>
              <a:rPr lang="ru-RU" b="1" dirty="0" smtClean="0">
                <a:solidFill>
                  <a:srgbClr val="7030A0"/>
                </a:solidFill>
              </a:rPr>
              <a:t>дошкольников </a:t>
            </a:r>
            <a:r>
              <a:rPr lang="ru-RU" b="1" dirty="0">
                <a:solidFill>
                  <a:srgbClr val="7030A0"/>
                </a:solidFill>
              </a:rPr>
              <a:t>они уже есть. ТРИЗ позволяет снять эти барьеры, убрать боязнь перед новым, неизвестным, сформировать восприятие жизненных и учебных проблем не как непреодолимых препятствий, а как очередных задач, которые следует решить. Кроме того, ТРИЗ подразумевает гуманистический характер обучения, основанный на решении актуальных и полезных для окружающих проблем.</a:t>
            </a:r>
          </a:p>
        </p:txBody>
      </p:sp>
    </p:spTree>
    <p:extLst>
      <p:ext uri="{BB962C8B-B14F-4D97-AF65-F5344CB8AC3E}">
        <p14:creationId xmlns:p14="http://schemas.microsoft.com/office/powerpoint/2010/main" val="393199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6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3848" y="116632"/>
            <a:ext cx="2619375" cy="3924300"/>
          </a:xfrm>
          <a:prstGeom prst="rect">
            <a:avLst/>
          </a:prstGeom>
        </p:spPr>
      </p:pic>
      <p:pic>
        <p:nvPicPr>
          <p:cNvPr id="5" name="Picture 968"/>
          <p:cNvPicPr/>
          <p:nvPr/>
        </p:nvPicPr>
        <p:blipFill>
          <a:blip r:embed="rId3"/>
          <a:stretch>
            <a:fillRect/>
          </a:stretch>
        </p:blipFill>
        <p:spPr>
          <a:xfrm>
            <a:off x="157287" y="307132"/>
            <a:ext cx="2641600" cy="3662680"/>
          </a:xfrm>
          <a:prstGeom prst="rect">
            <a:avLst/>
          </a:prstGeom>
        </p:spPr>
      </p:pic>
      <p:pic>
        <p:nvPicPr>
          <p:cNvPr id="6" name="Picture 972"/>
          <p:cNvPicPr/>
          <p:nvPr/>
        </p:nvPicPr>
        <p:blipFill>
          <a:blip r:embed="rId4"/>
          <a:stretch>
            <a:fillRect/>
          </a:stretch>
        </p:blipFill>
        <p:spPr>
          <a:xfrm>
            <a:off x="6228184" y="236012"/>
            <a:ext cx="2466340" cy="3804920"/>
          </a:xfrm>
          <a:prstGeom prst="rect">
            <a:avLst/>
          </a:prstGeom>
        </p:spPr>
      </p:pic>
      <p:pic>
        <p:nvPicPr>
          <p:cNvPr id="7" name="Picture 970"/>
          <p:cNvPicPr/>
          <p:nvPr/>
        </p:nvPicPr>
        <p:blipFill>
          <a:blip r:embed="rId5"/>
          <a:stretch>
            <a:fillRect/>
          </a:stretch>
        </p:blipFill>
        <p:spPr>
          <a:xfrm>
            <a:off x="1331640" y="2492896"/>
            <a:ext cx="2207260" cy="3401060"/>
          </a:xfrm>
          <a:prstGeom prst="rect">
            <a:avLst/>
          </a:prstGeom>
        </p:spPr>
      </p:pic>
      <p:pic>
        <p:nvPicPr>
          <p:cNvPr id="8" name="Picture 962"/>
          <p:cNvPicPr/>
          <p:nvPr/>
        </p:nvPicPr>
        <p:blipFill>
          <a:blip r:embed="rId6"/>
          <a:stretch>
            <a:fillRect/>
          </a:stretch>
        </p:blipFill>
        <p:spPr>
          <a:xfrm>
            <a:off x="4120704" y="2960256"/>
            <a:ext cx="38100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8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78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40476"/>
            <a:ext cx="2095500" cy="3238500"/>
          </a:xfrm>
          <a:prstGeom prst="rect">
            <a:avLst/>
          </a:prstGeom>
        </p:spPr>
      </p:pic>
      <p:pic>
        <p:nvPicPr>
          <p:cNvPr id="5" name="Picture 980"/>
          <p:cNvPicPr/>
          <p:nvPr/>
        </p:nvPicPr>
        <p:blipFill>
          <a:blip r:embed="rId3"/>
          <a:stretch>
            <a:fillRect/>
          </a:stretch>
        </p:blipFill>
        <p:spPr>
          <a:xfrm>
            <a:off x="3843181" y="40476"/>
            <a:ext cx="2357120" cy="3644900"/>
          </a:xfrm>
          <a:prstGeom prst="rect">
            <a:avLst/>
          </a:prstGeom>
        </p:spPr>
      </p:pic>
      <p:pic>
        <p:nvPicPr>
          <p:cNvPr id="6" name="Picture 984"/>
          <p:cNvPicPr/>
          <p:nvPr/>
        </p:nvPicPr>
        <p:blipFill>
          <a:blip r:embed="rId4"/>
          <a:stretch>
            <a:fillRect/>
          </a:stretch>
        </p:blipFill>
        <p:spPr>
          <a:xfrm>
            <a:off x="5940152" y="2420888"/>
            <a:ext cx="2118360" cy="3423920"/>
          </a:xfrm>
          <a:prstGeom prst="rect">
            <a:avLst/>
          </a:prstGeom>
        </p:spPr>
      </p:pic>
      <p:pic>
        <p:nvPicPr>
          <p:cNvPr id="7" name="Picture 982"/>
          <p:cNvPicPr/>
          <p:nvPr/>
        </p:nvPicPr>
        <p:blipFill>
          <a:blip r:embed="rId5"/>
          <a:stretch>
            <a:fillRect/>
          </a:stretch>
        </p:blipFill>
        <p:spPr>
          <a:xfrm>
            <a:off x="1822552" y="2420888"/>
            <a:ext cx="2311400" cy="357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6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2257284" y="1412776"/>
            <a:ext cx="6840760" cy="2999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ct val="50000"/>
              </a:spcBef>
            </a:pPr>
            <a:r>
              <a:rPr lang="ru-RU" sz="2400" b="1" i="1" dirty="0" smtClean="0">
                <a:solidFill>
                  <a:srgbClr val="7030A0"/>
                </a:solidFill>
              </a:rPr>
              <a:t>« Духовная жизнь ребенка полноценна лишь тогда, когда он живет в мире игры, сна, музыки, фантазии, творчества. Без этого он – засушенный цветок»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                                                              В.А.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Сухомлиский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74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833" y="1124744"/>
            <a:ext cx="869496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356992"/>
            <a:ext cx="1950889" cy="24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4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0" y="692696"/>
            <a:ext cx="6984776" cy="136815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Дети</a:t>
            </a:r>
            <a:r>
              <a:rPr lang="ru-RU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у</a:t>
            </a:r>
            <a:r>
              <a:rPr lang="ru-RU" sz="2000" dirty="0" smtClean="0"/>
              <a:t> детей недостаточно развито творческое воображение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80330" y="2204864"/>
            <a:ext cx="7860882" cy="2410023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Педагоги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недостаточно разработано содержание программы по ТРИЗ;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не всегда достаточно ориентированы на использование инновационных технологий в своей педагогической деятельности.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отсутствии у педагогов опыта нестандартного построения педагогического процесса, личностно - ориентированного взаимодействия с его субъектами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51678" y="4869160"/>
            <a:ext cx="6984776" cy="144016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Родители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незнание родителей о ТРИЗ технологии  и применение ее в образование.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94" y="4869160"/>
            <a:ext cx="1772816" cy="15567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21393" y="107921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Риски???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74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223485"/>
            <a:ext cx="6336704" cy="1143000"/>
          </a:xfrm>
        </p:spPr>
        <p:txBody>
          <a:bodyPr>
            <a:noAutofit/>
          </a:bodyPr>
          <a:lstStyle/>
          <a:p>
            <a:pPr algn="just">
              <a:spcBef>
                <a:spcPct val="20000"/>
              </a:spcBef>
            </a:pPr>
            <a:r>
              <a:rPr lang="ru-RU" sz="2400" b="1" dirty="0" smtClean="0">
                <a:solidFill>
                  <a:srgbClr val="7030A0"/>
                </a:solidFill>
                <a:latin typeface="+mn-lt"/>
              </a:rPr>
              <a:t>Цель: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развитие творческих способностей, креативности и воображения путем совместной проектной деятельности.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92696"/>
            <a:ext cx="2182552" cy="152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Задачи:</a:t>
            </a:r>
            <a:br>
              <a:rPr lang="ru-RU" b="1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2123728" y="908720"/>
            <a:ext cx="6912768" cy="5544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Для детей:</a:t>
            </a:r>
          </a:p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Познакомить детей с ТРИЗ-технологией;</a:t>
            </a:r>
          </a:p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Развивать умение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фантазировать,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изобретать, решать 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сказочные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задачи, а также придумывать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сказки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самостоятельно;</a:t>
            </a:r>
          </a:p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Формировать умение выявлять противоречия в окружающем мире.</a:t>
            </a:r>
          </a:p>
          <a:p>
            <a:pPr marL="0" indent="0">
              <a:buNone/>
            </a:pPr>
            <a:r>
              <a:rPr lang="ru-RU" sz="4000" b="1" dirty="0"/>
              <a:t>Для родителей: </a:t>
            </a:r>
            <a:endParaRPr lang="ru-RU" sz="4000" b="1" dirty="0" smtClean="0"/>
          </a:p>
          <a:p>
            <a:r>
              <a:rPr lang="ru-RU" sz="4000" dirty="0" smtClean="0"/>
              <a:t>Педагогическое просвещение родителей по теме проекта;</a:t>
            </a:r>
          </a:p>
          <a:p>
            <a:r>
              <a:rPr lang="ru-RU" sz="4000" dirty="0" smtClean="0"/>
              <a:t>2</a:t>
            </a:r>
          </a:p>
          <a:p>
            <a:r>
              <a:rPr lang="ru-RU" sz="4000" dirty="0" smtClean="0"/>
              <a:t>3</a:t>
            </a:r>
          </a:p>
          <a:p>
            <a:pPr marL="0" indent="0">
              <a:buNone/>
            </a:pPr>
            <a:r>
              <a:rPr lang="ru-RU" sz="4000" b="1" dirty="0" smtClean="0"/>
              <a:t>Для ДОУ:</a:t>
            </a:r>
          </a:p>
          <a:p>
            <a:r>
              <a:rPr lang="ru-RU" sz="4000" dirty="0" smtClean="0"/>
              <a:t>Вовлечение родителей (законных представителей ) в работу по проекту.</a:t>
            </a:r>
          </a:p>
          <a:p>
            <a:r>
              <a:rPr lang="ru-RU" sz="4000" dirty="0" smtClean="0"/>
              <a:t>2</a:t>
            </a:r>
          </a:p>
          <a:p>
            <a:r>
              <a:rPr lang="ru-RU" sz="4000" dirty="0" smtClean="0"/>
              <a:t>3</a:t>
            </a:r>
            <a:endParaRPr lang="ru-RU" sz="2600" dirty="0" smtClean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.</a:t>
            </a:r>
          </a:p>
          <a:p>
            <a:endParaRPr lang="ru-RU" sz="2600" dirty="0" smtClean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marL="0" indent="0">
              <a:buFont typeface="Arial" pitchFamily="34" charset="0"/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82106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Подготовительный 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(организационный) </a:t>
            </a:r>
            <a:r>
              <a:rPr lang="ru-RU" b="1" dirty="0" smtClean="0">
                <a:solidFill>
                  <a:srgbClr val="7030A0"/>
                </a:solidFill>
              </a:rPr>
              <a:t>этап (Октябрь)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237931"/>
          </a:xfrm>
        </p:spPr>
        <p:txBody>
          <a:bodyPr>
            <a:normAutofit fontScale="92500" lnSpcReduction="20000"/>
          </a:bodyPr>
          <a:lstStyle/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Подбор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наглядного материала и ознакомление с методической литературой. Обогащение уголка экспериментирования необходимыми материалами,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приборами;</a:t>
            </a:r>
          </a:p>
          <a:p>
            <a:pPr algn="just">
              <a:buFontTx/>
              <a:buChar char="-"/>
            </a:pPr>
            <a:endParaRPr 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Изготовление схем, моделей, которые отображают основные качества предметов. Подборка электронных образовательных ресурсов (презентаций, иллюстраций, интерактивных игр, мультфильмов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);</a:t>
            </a:r>
          </a:p>
          <a:p>
            <a:pPr algn="just">
              <a:buFontTx/>
              <a:buChar char="-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Составление плана – схемы проекта, направленного на осознание детьми значения данной темы и на оптимизацию детско- родительских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отношений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;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Ознакомление родителей с содержанием 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проекта (анкетирование, опросы).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6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Деятельностно-практический (формирующий) </a:t>
            </a:r>
            <a:r>
              <a:rPr lang="ru-RU" sz="4000" b="1" dirty="0" smtClean="0">
                <a:solidFill>
                  <a:srgbClr val="7030A0"/>
                </a:solidFill>
              </a:rPr>
              <a:t>(декабрь- апрель)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Непосредственное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поэтапное внедрение педагогического проекта в работу с детьми среднего 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дошкольного возраста.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25144"/>
            <a:ext cx="2664296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74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2514" y="794231"/>
            <a:ext cx="7641486" cy="79695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>
                <a:solidFill>
                  <a:srgbClr val="7030A0"/>
                </a:solidFill>
              </a:rPr>
              <a:t>Рефлексивный (итоговый) </a:t>
            </a:r>
            <a:r>
              <a:rPr lang="ru-RU" sz="3600" b="1" dirty="0" smtClean="0">
                <a:solidFill>
                  <a:srgbClr val="7030A0"/>
                </a:solidFill>
              </a:rPr>
              <a:t>(Май-июнь)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ru-RU" sz="2800" dirty="0"/>
              <a:t>К</a:t>
            </a:r>
            <a:r>
              <a:rPr lang="ru-RU" sz="2800" dirty="0" smtClean="0"/>
              <a:t>онтрольная </a:t>
            </a:r>
            <a:r>
              <a:rPr lang="ru-RU" sz="2800" dirty="0"/>
              <a:t>диагностика; анализ предполагаемых и полученных </a:t>
            </a:r>
            <a:r>
              <a:rPr lang="ru-RU" sz="2800" dirty="0" smtClean="0"/>
              <a:t>результатов.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16" y="2924944"/>
            <a:ext cx="4032448" cy="308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3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142852"/>
              </p:ext>
            </p:extLst>
          </p:nvPr>
        </p:nvGraphicFramePr>
        <p:xfrm>
          <a:off x="-94385" y="-288349"/>
          <a:ext cx="9238385" cy="714634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91768">
                  <a:extLst>
                    <a:ext uri="{9D8B030D-6E8A-4147-A177-3AD203B41FA5}">
                      <a16:colId xmlns:a16="http://schemas.microsoft.com/office/drawing/2014/main" xmlns="" val="1877797258"/>
                    </a:ext>
                  </a:extLst>
                </a:gridCol>
                <a:gridCol w="6746617">
                  <a:extLst>
                    <a:ext uri="{9D8B030D-6E8A-4147-A177-3AD203B41FA5}">
                      <a16:colId xmlns:a16="http://schemas.microsoft.com/office/drawing/2014/main" xmlns="" val="583615773"/>
                    </a:ext>
                  </a:extLst>
                </a:gridCol>
              </a:tblGrid>
              <a:tr h="6262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Образовательная область 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Интеграция образовательных областей по ТРИЗ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7932913"/>
                  </a:ext>
                </a:extLst>
              </a:tr>
              <a:tr h="1069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Социально- коммуникативное развитие </a:t>
                      </a:r>
                      <a:endParaRPr lang="ru-RU" sz="1600" b="1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Формировать уважительное отношение и чувство принадлежности к своей семье, сообществу детей и взрослых в группе детского сада, позитивные установки  к различным видам труда и творчества,  основы  безопасности в быту, социуме, природе.</a:t>
                      </a:r>
                      <a:endParaRPr lang="ru-RU" sz="16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6327900"/>
                  </a:ext>
                </a:extLst>
              </a:tr>
              <a:tr h="18036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Познавательное развитие </a:t>
                      </a:r>
                      <a:endParaRPr lang="ru-RU" sz="1600" b="1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Формировать у детей исследовательские навыки: умения наблюдать, сравнивать и моделировать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процессы взаимодействия объектов, учить самостоятельно, добывать информацию через поисковую деятельность, организованное коллективное рассуждение, игры; развивать предпосылки диалектического мышления (способности видеть многообразие мира в системе взаимосвязей и взаимозависимости). Воспитывать у детей интерес к процессу познания.</a:t>
                      </a:r>
                      <a:endParaRPr lang="ru-RU" sz="16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9160840"/>
                  </a:ext>
                </a:extLst>
              </a:tr>
              <a:tr h="1069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Речевое развитие </a:t>
                      </a:r>
                      <a:endParaRPr lang="ru-RU" sz="1600" b="1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Повышать эффективность овладения всеми языковыми средствами,  формировать осознанность в построении лексико-грамматических конструкций.  Развить гибкость аналитико-синтетических операций в мыслительной деятельности.</a:t>
                      </a:r>
                      <a:endParaRPr lang="ru-RU" sz="16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5389253"/>
                  </a:ext>
                </a:extLst>
              </a:tr>
              <a:tr h="1069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Художественно- эстетическое развитие </a:t>
                      </a:r>
                      <a:endParaRPr lang="ru-RU" sz="1600" b="1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Развивать воображение путём  использования нестандартных и стандартных приемов  рисования. Научить детей экспериментировать с различными материалами, обучить различной технике изображения с целью последующего применения в самостоятельной деятельности.</a:t>
                      </a:r>
                      <a:endParaRPr lang="ru-RU" sz="16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5927050"/>
                  </a:ext>
                </a:extLst>
              </a:tr>
              <a:tr h="15067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Физическое развитие </a:t>
                      </a:r>
                      <a:endParaRPr lang="ru-RU" sz="1600" b="1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овладения двигательной культурой на занятиях по физической культуре, утренней гимнастике, спортивных играх и соревнованиях использовать метод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синектики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 карточки-схемы с изображением символов основных видов движения (бег, прыжки, ползание, лазание, бег в парах, по одному и т. д).</a:t>
                      </a:r>
                      <a:endParaRPr lang="ru-RU" sz="16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5250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472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Специальное оформление</vt:lpstr>
      <vt:lpstr>Проект  совместной деятельности детей средней группы, педагогов и родителей по теме   «Теория решения изобретательских задач»</vt:lpstr>
      <vt:lpstr>Презентация PowerPoint</vt:lpstr>
      <vt:lpstr>Презентация PowerPoint</vt:lpstr>
      <vt:lpstr>Цель: развитие творческих способностей, креативности и воображения путем совместной проектной деятельности.</vt:lpstr>
      <vt:lpstr>Задачи: </vt:lpstr>
      <vt:lpstr>Подготовительный  (организационный) этап (Октябрь)</vt:lpstr>
      <vt:lpstr>Деятельностно-практический (формирующий) (декабрь- апрель) </vt:lpstr>
      <vt:lpstr>Рефлексивный (итоговый) (Май-июнь) </vt:lpstr>
      <vt:lpstr>Презентация PowerPoint</vt:lpstr>
      <vt:lpstr>Методы и приемы ТРИЗ </vt:lpstr>
      <vt:lpstr>ТРИЗ в разных видах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Пользователь 19</cp:lastModifiedBy>
  <cp:revision>74</cp:revision>
  <dcterms:created xsi:type="dcterms:W3CDTF">2009-01-08T12:15:48Z</dcterms:created>
  <dcterms:modified xsi:type="dcterms:W3CDTF">2021-10-22T00:07:23Z</dcterms:modified>
</cp:coreProperties>
</file>